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85" r:id="rId4"/>
    <p:sldId id="286" r:id="rId5"/>
    <p:sldId id="287" r:id="rId6"/>
    <p:sldId id="288" r:id="rId7"/>
    <p:sldId id="289" r:id="rId8"/>
    <p:sldId id="295" r:id="rId9"/>
    <p:sldId id="271" r:id="rId10"/>
    <p:sldId id="293" r:id="rId11"/>
    <p:sldId id="294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F1FF1-D7C8-424C-960D-D581D1AE82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85FE72-D26C-49DC-95F4-16BB19F901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3697E8-5B69-4D48-844D-BCB288BCD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6BACA-17DB-4F8F-B0D0-6B28E6814A89}" type="datetimeFigureOut">
              <a:rPr lang="hr-HR" smtClean="0"/>
              <a:t>26.3.2024.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8EB8AD-0C07-4E49-903B-C0D65FFCB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4F0DA2-621C-4B43-86FF-1E8247AD1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796A8-7FC4-4E50-BD20-7D86974F05F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4539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F5C47-A645-4017-8B97-8E72B2F67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F71FBA-ABB9-46ED-AB26-BCE89798E1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F9549-F236-4C99-A40C-89468C0B5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6BACA-17DB-4F8F-B0D0-6B28E6814A89}" type="datetimeFigureOut">
              <a:rPr lang="hr-HR" smtClean="0"/>
              <a:t>26.3.2024.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4C435C-2EE2-4E8B-AE91-E7E32B157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FEBA2-5E41-4817-ABEF-34C1E6F86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796A8-7FC4-4E50-BD20-7D86974F05F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151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5908EF-3668-4309-A757-0B991BDCED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31AEF9-3C9F-4323-B446-58989DBEC0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2A6FA7-0620-49CE-AF77-2B4719DD7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6BACA-17DB-4F8F-B0D0-6B28E6814A89}" type="datetimeFigureOut">
              <a:rPr lang="hr-HR" smtClean="0"/>
              <a:t>26.3.2024.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61117-1099-47EE-B018-88BDBBDD0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FD3E09-FCF0-40F5-8913-62978A7E5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796A8-7FC4-4E50-BD20-7D86974F05F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661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A51D7-DCCC-4410-A85F-43CCE7D70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C897D-B964-494B-90EB-055F32851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5ADBD-C575-4BB5-9053-2BC49B584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6BACA-17DB-4F8F-B0D0-6B28E6814A89}" type="datetimeFigureOut">
              <a:rPr lang="hr-HR" smtClean="0"/>
              <a:t>26.3.2024.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7EE3B-7523-45D2-BEBF-47EE0F0F1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28F448-CD45-4FD3-84EC-56768A7B0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796A8-7FC4-4E50-BD20-7D86974F05F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7351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BC235-47D4-47E6-B1C8-7E6D1B74D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CC525-022D-4596-87C6-BB1C0AFAF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DA24F3-C257-4443-9477-B2917242E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6BACA-17DB-4F8F-B0D0-6B28E6814A89}" type="datetimeFigureOut">
              <a:rPr lang="hr-HR" smtClean="0"/>
              <a:t>26.3.2024.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A1A2A-F5B6-4F27-A578-9B90210E8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2411D-3D98-4DFE-82A3-45EE52D0C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796A8-7FC4-4E50-BD20-7D86974F05F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5476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9567F-2CCE-465C-8DA3-5CF0AAB21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27EC9-3959-4B83-993C-0769AFEF91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A04BBD-740B-4011-8B86-06958766EC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04D10C-B23C-471F-9729-9FAF238E4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6BACA-17DB-4F8F-B0D0-6B28E6814A89}" type="datetimeFigureOut">
              <a:rPr lang="hr-HR" smtClean="0"/>
              <a:t>26.3.2024.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524C30-9B21-4A4E-B9E6-197B85F39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97F81D-77D7-4F81-8E01-81A0230C3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796A8-7FC4-4E50-BD20-7D86974F05F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87341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11D50-CB29-479C-AEC4-D7615B8E5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6F6A74-CB03-45BB-A060-6579D2BCD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65D5AD-A980-4492-8638-D32D7E7037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5E00FB-54B8-448E-AF84-AA178B4BEB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D3768E-5BE7-46EB-A63C-22BD5E37D9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06B78C-1B2B-4612-9926-4C0091492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6BACA-17DB-4F8F-B0D0-6B28E6814A89}" type="datetimeFigureOut">
              <a:rPr lang="hr-HR" smtClean="0"/>
              <a:t>26.3.2024.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2FDC7F-BAF3-417C-B999-62D29D462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13FF29-9A78-4322-B05B-755A20950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796A8-7FC4-4E50-BD20-7D86974F05F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186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0448E-BA1D-4134-84DC-4B78A98C9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8F5B98-F01D-42EB-B7D8-D8C9B9CA5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6BACA-17DB-4F8F-B0D0-6B28E6814A89}" type="datetimeFigureOut">
              <a:rPr lang="hr-HR" smtClean="0"/>
              <a:t>26.3.2024.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391B77-D847-4027-A6AA-10C33B22C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3E6468-184F-4BB9-9B0D-EBE232C3F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796A8-7FC4-4E50-BD20-7D86974F05F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48061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67AE11-989A-48EF-9981-2FE3DACEA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6BACA-17DB-4F8F-B0D0-6B28E6814A89}" type="datetimeFigureOut">
              <a:rPr lang="hr-HR" smtClean="0"/>
              <a:t>26.3.2024.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BD5E95-C898-45B2-A8D0-E366DAF3D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73AA0E-84A7-4F62-9C8A-FB25FE369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796A8-7FC4-4E50-BD20-7D86974F05F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0127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0501D-1949-4DC5-AE4C-78BEEF84C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92936-2E12-418E-93B8-1F3C0160D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035133-D712-49D5-9392-1FDAA7A372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5F9743-BA7E-4479-87C6-D9E916EFF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6BACA-17DB-4F8F-B0D0-6B28E6814A89}" type="datetimeFigureOut">
              <a:rPr lang="hr-HR" smtClean="0"/>
              <a:t>26.3.2024.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E6BC76-4B5A-4CF7-A7A2-1F68E9415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731DAA-0326-465C-A696-15121D352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796A8-7FC4-4E50-BD20-7D86974F05F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0862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D80F1-4B5E-4F46-BABE-81D405334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BCCCA9-CB06-47B7-B4C8-9D5E8DBE3C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1A4343-5D2E-42AE-93DD-75575FAB58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DC4884-D723-494C-BA58-AC1661957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6BACA-17DB-4F8F-B0D0-6B28E6814A89}" type="datetimeFigureOut">
              <a:rPr lang="hr-HR" smtClean="0"/>
              <a:t>26.3.2024.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84167C-C57E-47E7-BFAF-5D69B9364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6233CC-EB1F-4BCD-9A29-712A60A9F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796A8-7FC4-4E50-BD20-7D86974F05F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2099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E125DA-929A-492C-A333-82FB16416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8CED93-A14D-40EF-9C64-930EACA95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82D28-E0CD-43D7-AEC6-D13CF71515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6BACA-17DB-4F8F-B0D0-6B28E6814A89}" type="datetimeFigureOut">
              <a:rPr lang="hr-HR" smtClean="0"/>
              <a:t>26.3.2024.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53CAA-FC55-4093-B212-56B108210F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A5FCB-AD2A-4BDB-A377-6A838947C2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796A8-7FC4-4E50-BD20-7D86974F05F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0846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hyperlink" Target="mailto:Marko.Komso@mvep.hr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artina.MihovilicVracaric@mvep.hr" TargetMode="External"/><Relationship Id="rId5" Type="http://schemas.openxmlformats.org/officeDocument/2006/relationships/image" Target="../media/image5.png"/><Relationship Id="rId4" Type="http://schemas.openxmlformats.org/officeDocument/2006/relationships/hyperlink" Target="mailto:programi.suradnje@mvep.hr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www.oecd.org/dac/financing-sustainable-development/development-finance-standards/DAC-List-of-ODA-Recipients-for-reporting-2024-25-flows.pdf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12.jpg"/><Relationship Id="rId5" Type="http://schemas.openxmlformats.org/officeDocument/2006/relationships/hyperlink" Target="https://udruge.gov.hr/" TargetMode="External"/><Relationship Id="rId10" Type="http://schemas.openxmlformats.org/officeDocument/2006/relationships/image" Target="../media/image11.jpeg"/><Relationship Id="rId4" Type="http://schemas.openxmlformats.org/officeDocument/2006/relationships/hyperlink" Target="https://mvep.gov.hr/" TargetMode="External"/><Relationship Id="rId9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4.png"/><Relationship Id="rId7" Type="http://schemas.openxmlformats.org/officeDocument/2006/relationships/oleObject" Target="../embeddings/oleObject1.bin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jpeg"/><Relationship Id="rId11" Type="http://schemas.openxmlformats.org/officeDocument/2006/relationships/image" Target="../media/image17.png"/><Relationship Id="rId5" Type="http://schemas.openxmlformats.org/officeDocument/2006/relationships/image" Target="../media/image5.png"/><Relationship Id="rId10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naslov 2">
            <a:extLst>
              <a:ext uri="{FF2B5EF4-FFF2-40B4-BE49-F238E27FC236}">
                <a16:creationId xmlns:a16="http://schemas.microsoft.com/office/drawing/2014/main" id="{8E85BF87-357D-41F7-9C90-3532E8CDA35A}"/>
              </a:ext>
            </a:extLst>
          </p:cNvPr>
          <p:cNvSpPr txBox="1">
            <a:spLocks/>
          </p:cNvSpPr>
          <p:nvPr/>
        </p:nvSpPr>
        <p:spPr>
          <a:xfrm>
            <a:off x="493261" y="3474633"/>
            <a:ext cx="8288430" cy="1493538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400"/>
              </a:lnSpc>
              <a:spcBef>
                <a:spcPct val="0"/>
              </a:spcBef>
            </a:pPr>
            <a:r>
              <a:rPr lang="hr-HR" sz="2800" b="1" dirty="0">
                <a:solidFill>
                  <a:srgbClr val="1949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JAVNI</a:t>
            </a:r>
            <a:r>
              <a:rPr lang="hr-HR" sz="3200" dirty="0">
                <a:ln>
                  <a:solidFill>
                    <a:srgbClr val="FF3300"/>
                  </a:solidFill>
                </a:ln>
                <a:solidFill>
                  <a:srgbClr val="1949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hr-HR" sz="2800" b="1" dirty="0">
                <a:solidFill>
                  <a:srgbClr val="1949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POZIV ZA FINANCIRANJE</a:t>
            </a:r>
          </a:p>
          <a:p>
            <a:pPr algn="l">
              <a:lnSpc>
                <a:spcPts val="3400"/>
              </a:lnSpc>
              <a:spcBef>
                <a:spcPct val="0"/>
              </a:spcBef>
            </a:pPr>
            <a:r>
              <a:rPr lang="hr-HR" sz="2800" b="1" dirty="0">
                <a:solidFill>
                  <a:srgbClr val="1949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PROJEKATA MEĐUNARODNE RAZVOJNE</a:t>
            </a:r>
          </a:p>
          <a:p>
            <a:pPr algn="l">
              <a:lnSpc>
                <a:spcPts val="3400"/>
              </a:lnSpc>
              <a:spcBef>
                <a:spcPct val="0"/>
              </a:spcBef>
            </a:pPr>
            <a:r>
              <a:rPr lang="hr-HR" sz="2800" b="1" dirty="0">
                <a:solidFill>
                  <a:srgbClr val="1949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SURADNJE OCD-a 2024. GODINE</a:t>
            </a:r>
            <a:endParaRPr lang="en-US" sz="2800" b="1" dirty="0">
              <a:solidFill>
                <a:srgbClr val="1949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5FDB6907-D1F5-0E13-BF37-C3AC1AD58C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89454" y="1476948"/>
            <a:ext cx="1527994" cy="1588627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38C4EF9B-580B-9040-07BE-FD8A4A5911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53451" y="3088868"/>
            <a:ext cx="2713512" cy="2821186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24F130B5-4092-1DFD-F093-637691C288E2}"/>
              </a:ext>
            </a:extLst>
          </p:cNvPr>
          <p:cNvSpPr txBox="1"/>
          <p:nvPr/>
        </p:nvSpPr>
        <p:spPr>
          <a:xfrm>
            <a:off x="513741" y="5041279"/>
            <a:ext cx="54511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>
                <a:solidFill>
                  <a:srgbClr val="19496A"/>
                </a:solidFill>
              </a:rPr>
              <a:t>Uprava za gospodarske poslove i razvojnu suradnju</a:t>
            </a:r>
          </a:p>
          <a:p>
            <a:r>
              <a:rPr lang="hr-HR" sz="2000" dirty="0">
                <a:solidFill>
                  <a:srgbClr val="19496A"/>
                </a:solidFill>
              </a:rPr>
              <a:t>Sektor </a:t>
            </a:r>
            <a:r>
              <a:rPr lang="hr-HR" sz="2000" dirty="0" smtClean="0">
                <a:solidFill>
                  <a:srgbClr val="19496A"/>
                </a:solidFill>
              </a:rPr>
              <a:t>za </a:t>
            </a:r>
            <a:r>
              <a:rPr lang="hr-HR" sz="2000" dirty="0">
                <a:solidFill>
                  <a:srgbClr val="19496A"/>
                </a:solidFill>
              </a:rPr>
              <a:t>razvojnu suradnju i humanitarnu pomoć</a:t>
            </a:r>
          </a:p>
          <a:p>
            <a:r>
              <a:rPr lang="hr-HR" sz="2000" dirty="0">
                <a:solidFill>
                  <a:srgbClr val="19496A"/>
                </a:solidFill>
              </a:rPr>
              <a:t>26. ožujka 2024. godine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52458043-925B-AABA-85C4-4253B962F13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41" y="534226"/>
            <a:ext cx="2343263" cy="533663"/>
          </a:xfrm>
          <a:prstGeom prst="rect">
            <a:avLst/>
          </a:prstGeom>
        </p:spPr>
      </p:pic>
      <p:pic>
        <p:nvPicPr>
          <p:cNvPr id="13" name="Slika 4">
            <a:extLst>
              <a:ext uri="{FF2B5EF4-FFF2-40B4-BE49-F238E27FC236}">
                <a16:creationId xmlns:a16="http://schemas.microsoft.com/office/drawing/2014/main" id="{93D6D24E-9124-4614-B9A8-E7AE28B55E9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51558" y="801057"/>
            <a:ext cx="820649" cy="85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007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67B89A3-86B1-4C22-902E-293FB84AB049}"/>
              </a:ext>
            </a:extLst>
          </p:cNvPr>
          <p:cNvSpPr/>
          <p:nvPr/>
        </p:nvSpPr>
        <p:spPr>
          <a:xfrm>
            <a:off x="10899449" y="1105244"/>
            <a:ext cx="765963" cy="11758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7" name="Picture 5">
            <a:extLst>
              <a:ext uri="{FF2B5EF4-FFF2-40B4-BE49-F238E27FC236}">
                <a16:creationId xmlns:a16="http://schemas.microsoft.com/office/drawing/2014/main" id="{116F3A0D-3A0E-4179-AAEA-030DF28C8B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75" y="278456"/>
            <a:ext cx="1555346" cy="354220"/>
          </a:xfrm>
          <a:prstGeom prst="rect">
            <a:avLst/>
          </a:prstGeom>
        </p:spPr>
      </p:pic>
      <p:pic>
        <p:nvPicPr>
          <p:cNvPr id="14" name="Slika 4">
            <a:extLst>
              <a:ext uri="{FF2B5EF4-FFF2-40B4-BE49-F238E27FC236}">
                <a16:creationId xmlns:a16="http://schemas.microsoft.com/office/drawing/2014/main" id="{1E469A9C-B95B-4F7A-BC14-6597B49B37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81849" y="4006098"/>
            <a:ext cx="1508178" cy="1568023"/>
          </a:xfrm>
          <a:prstGeom prst="rect">
            <a:avLst/>
          </a:prstGeom>
        </p:spPr>
      </p:pic>
      <p:sp>
        <p:nvSpPr>
          <p:cNvPr id="20" name="TekstniOkvir 19">
            <a:extLst>
              <a:ext uri="{FF2B5EF4-FFF2-40B4-BE49-F238E27FC236}">
                <a16:creationId xmlns:a16="http://schemas.microsoft.com/office/drawing/2014/main" id="{32D94B5C-BC0C-C303-1EF4-3612830EABD9}"/>
              </a:ext>
            </a:extLst>
          </p:cNvPr>
          <p:cNvSpPr txBox="1"/>
          <p:nvPr/>
        </p:nvSpPr>
        <p:spPr>
          <a:xfrm>
            <a:off x="454513" y="1073258"/>
            <a:ext cx="11282974" cy="489364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hr-HR" sz="2800" b="1" dirty="0">
                <a:solidFill>
                  <a:srgbClr val="1949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KONTAKTI</a:t>
            </a:r>
          </a:p>
          <a:p>
            <a:pPr algn="ctr"/>
            <a:endParaRPr lang="hr-HR" sz="2800" b="1" dirty="0">
              <a:solidFill>
                <a:srgbClr val="19496A"/>
              </a:solidFill>
            </a:endParaRPr>
          </a:p>
          <a:p>
            <a:pPr algn="ctr"/>
            <a:r>
              <a:rPr lang="hr-HR" sz="2400" b="1" dirty="0">
                <a:solidFill>
                  <a:srgbClr val="19496A"/>
                </a:solidFill>
              </a:rPr>
              <a:t>Sektor za razvojnu suradnju i humanitarnu pomoć</a:t>
            </a:r>
          </a:p>
          <a:p>
            <a:pPr algn="ctr"/>
            <a:r>
              <a:rPr lang="hr-HR" sz="2400" dirty="0">
                <a:solidFill>
                  <a:srgbClr val="19496A"/>
                </a:solidFill>
              </a:rPr>
              <a:t>e-mail: </a:t>
            </a:r>
            <a:r>
              <a:rPr lang="hr-HR" sz="2400" dirty="0">
                <a:solidFill>
                  <a:srgbClr val="19496A"/>
                </a:solidFill>
                <a:hlinkClick r:id="rId4"/>
              </a:rPr>
              <a:t>programi.suradnje@mvep.hr</a:t>
            </a:r>
            <a:r>
              <a:rPr lang="hr-HR" sz="2400" dirty="0">
                <a:solidFill>
                  <a:srgbClr val="19496A"/>
                </a:solidFill>
              </a:rPr>
              <a:t> </a:t>
            </a:r>
          </a:p>
          <a:p>
            <a:endParaRPr lang="hr-HR" sz="2400" dirty="0">
              <a:solidFill>
                <a:srgbClr val="19496A"/>
              </a:solidFill>
            </a:endParaRPr>
          </a:p>
          <a:p>
            <a:pPr marL="342900" indent="-342900">
              <a:buBlip>
                <a:blip r:embed="rId5"/>
              </a:buBlip>
            </a:pPr>
            <a:r>
              <a:rPr lang="hr-HR" sz="2000" dirty="0">
                <a:solidFill>
                  <a:srgbClr val="19496A"/>
                </a:solidFill>
              </a:rPr>
              <a:t>Martina Mihovilić Vračarić, opunomoćeni ministar </a:t>
            </a:r>
          </a:p>
          <a:p>
            <a:r>
              <a:rPr lang="hr-HR" sz="2000" dirty="0">
                <a:solidFill>
                  <a:srgbClr val="19496A"/>
                </a:solidFill>
              </a:rPr>
              <a:t>     tel. + 385 1 4597  781</a:t>
            </a:r>
          </a:p>
          <a:p>
            <a:r>
              <a:rPr lang="hr-HR" sz="2000" dirty="0">
                <a:solidFill>
                  <a:srgbClr val="19496A"/>
                </a:solidFill>
              </a:rPr>
              <a:t>     e-mail: </a:t>
            </a:r>
            <a:r>
              <a:rPr lang="hr-HR" sz="2000" dirty="0">
                <a:solidFill>
                  <a:srgbClr val="19496A"/>
                </a:solidFill>
                <a:hlinkClick r:id="rId6"/>
              </a:rPr>
              <a:t>Martina.MihovilicVracaric@mvep.hr</a:t>
            </a:r>
            <a:endParaRPr lang="hr-HR" sz="2000" dirty="0">
              <a:solidFill>
                <a:srgbClr val="19496A"/>
              </a:solidFill>
            </a:endParaRPr>
          </a:p>
          <a:p>
            <a:endParaRPr lang="hr-HR" sz="2000" b="1" dirty="0">
              <a:solidFill>
                <a:srgbClr val="19496A"/>
              </a:solidFill>
            </a:endParaRPr>
          </a:p>
          <a:p>
            <a:pPr marL="342900" indent="-342900">
              <a:buBlip>
                <a:blip r:embed="rId5"/>
              </a:buBlip>
            </a:pPr>
            <a:r>
              <a:rPr lang="it-IT" sz="2000" dirty="0">
                <a:solidFill>
                  <a:srgbClr val="19496A"/>
                </a:solidFill>
              </a:rPr>
              <a:t>Marko Komšo, attaché</a:t>
            </a:r>
          </a:p>
          <a:p>
            <a:r>
              <a:rPr lang="hr-HR" sz="2000" dirty="0">
                <a:solidFill>
                  <a:srgbClr val="19496A"/>
                </a:solidFill>
              </a:rPr>
              <a:t>     t</a:t>
            </a:r>
            <a:r>
              <a:rPr lang="it-IT" sz="2000" dirty="0" err="1">
                <a:solidFill>
                  <a:srgbClr val="19496A"/>
                </a:solidFill>
              </a:rPr>
              <a:t>el</a:t>
            </a:r>
            <a:r>
              <a:rPr lang="it-IT" sz="2000" dirty="0">
                <a:solidFill>
                  <a:srgbClr val="19496A"/>
                </a:solidFill>
              </a:rPr>
              <a:t>. + 385 1 4569  941</a:t>
            </a:r>
          </a:p>
          <a:p>
            <a:r>
              <a:rPr lang="hr-HR" sz="2000" dirty="0">
                <a:solidFill>
                  <a:srgbClr val="19496A"/>
                </a:solidFill>
              </a:rPr>
              <a:t>     e</a:t>
            </a:r>
            <a:r>
              <a:rPr lang="it-IT" sz="2000" dirty="0">
                <a:solidFill>
                  <a:srgbClr val="19496A"/>
                </a:solidFill>
              </a:rPr>
              <a:t>-mail: </a:t>
            </a:r>
            <a:r>
              <a:rPr lang="hr-HR" sz="2000" dirty="0" err="1">
                <a:solidFill>
                  <a:srgbClr val="19496A"/>
                </a:solidFill>
                <a:hlinkClick r:id="rId7"/>
              </a:rPr>
              <a:t>Marko.Komso</a:t>
            </a:r>
            <a:r>
              <a:rPr lang="it-IT" sz="2000" dirty="0">
                <a:solidFill>
                  <a:srgbClr val="19496A"/>
                </a:solidFill>
                <a:hlinkClick r:id="rId7"/>
              </a:rPr>
              <a:t>@mvep.hr</a:t>
            </a:r>
            <a:r>
              <a:rPr lang="hr-HR" sz="2000" dirty="0">
                <a:solidFill>
                  <a:srgbClr val="19496A"/>
                </a:solidFill>
              </a:rPr>
              <a:t> </a:t>
            </a:r>
            <a:br>
              <a:rPr lang="hr-HR" sz="2000" dirty="0">
                <a:solidFill>
                  <a:srgbClr val="19496A"/>
                </a:solidFill>
              </a:rPr>
            </a:br>
            <a:endParaRPr lang="hr-HR" sz="2000" dirty="0">
              <a:solidFill>
                <a:srgbClr val="19496A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hr-HR" sz="2400" dirty="0">
              <a:solidFill>
                <a:srgbClr val="19496A"/>
              </a:solidFill>
            </a:endParaRPr>
          </a:p>
        </p:txBody>
      </p:sp>
      <p:pic>
        <p:nvPicPr>
          <p:cNvPr id="15" name="Slika 8">
            <a:extLst>
              <a:ext uri="{FF2B5EF4-FFF2-40B4-BE49-F238E27FC236}">
                <a16:creationId xmlns:a16="http://schemas.microsoft.com/office/drawing/2014/main" id="{43C77E2C-E318-4886-B04A-3E5DB66C62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02443" y="4584130"/>
            <a:ext cx="2222629" cy="2310824"/>
          </a:xfrm>
          <a:prstGeom prst="rect">
            <a:avLst/>
          </a:prstGeom>
        </p:spPr>
      </p:pic>
      <p:pic>
        <p:nvPicPr>
          <p:cNvPr id="18" name="Slika 4">
            <a:extLst>
              <a:ext uri="{FF2B5EF4-FFF2-40B4-BE49-F238E27FC236}">
                <a16:creationId xmlns:a16="http://schemas.microsoft.com/office/drawing/2014/main" id="{111612BC-C487-40FB-B584-8893512B24A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23495" y="4006098"/>
            <a:ext cx="820649" cy="85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234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67B89A3-86B1-4C22-902E-293FB84AB049}"/>
              </a:ext>
            </a:extLst>
          </p:cNvPr>
          <p:cNvSpPr/>
          <p:nvPr/>
        </p:nvSpPr>
        <p:spPr>
          <a:xfrm>
            <a:off x="10899449" y="1105244"/>
            <a:ext cx="765963" cy="11758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7" name="Picture 5">
            <a:extLst>
              <a:ext uri="{FF2B5EF4-FFF2-40B4-BE49-F238E27FC236}">
                <a16:creationId xmlns:a16="http://schemas.microsoft.com/office/drawing/2014/main" id="{116F3A0D-3A0E-4179-AAEA-030DF28C8B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75" y="278456"/>
            <a:ext cx="1555346" cy="354220"/>
          </a:xfrm>
          <a:prstGeom prst="rect">
            <a:avLst/>
          </a:prstGeom>
        </p:spPr>
      </p:pic>
      <p:pic>
        <p:nvPicPr>
          <p:cNvPr id="14" name="Slika 4">
            <a:extLst>
              <a:ext uri="{FF2B5EF4-FFF2-40B4-BE49-F238E27FC236}">
                <a16:creationId xmlns:a16="http://schemas.microsoft.com/office/drawing/2014/main" id="{1E469A9C-B95B-4F7A-BC14-6597B49B37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81849" y="4006098"/>
            <a:ext cx="1508178" cy="1568023"/>
          </a:xfrm>
          <a:prstGeom prst="rect">
            <a:avLst/>
          </a:prstGeom>
        </p:spPr>
      </p:pic>
      <p:sp>
        <p:nvSpPr>
          <p:cNvPr id="20" name="TekstniOkvir 19">
            <a:extLst>
              <a:ext uri="{FF2B5EF4-FFF2-40B4-BE49-F238E27FC236}">
                <a16:creationId xmlns:a16="http://schemas.microsoft.com/office/drawing/2014/main" id="{32D94B5C-BC0C-C303-1EF4-3612830EABD9}"/>
              </a:ext>
            </a:extLst>
          </p:cNvPr>
          <p:cNvSpPr txBox="1"/>
          <p:nvPr/>
        </p:nvSpPr>
        <p:spPr>
          <a:xfrm>
            <a:off x="382438" y="2697306"/>
            <a:ext cx="11282974" cy="1384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hr-HR" sz="4400" b="1" dirty="0">
                <a:solidFill>
                  <a:srgbClr val="1949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HVALA NA PAŽNJI!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sz="4000" dirty="0">
              <a:solidFill>
                <a:srgbClr val="1949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Slika 8">
            <a:extLst>
              <a:ext uri="{FF2B5EF4-FFF2-40B4-BE49-F238E27FC236}">
                <a16:creationId xmlns:a16="http://schemas.microsoft.com/office/drawing/2014/main" id="{43C77E2C-E318-4886-B04A-3E5DB66C62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02443" y="4584130"/>
            <a:ext cx="2222629" cy="2310824"/>
          </a:xfrm>
          <a:prstGeom prst="rect">
            <a:avLst/>
          </a:prstGeom>
        </p:spPr>
      </p:pic>
      <p:pic>
        <p:nvPicPr>
          <p:cNvPr id="18" name="Slika 4">
            <a:extLst>
              <a:ext uri="{FF2B5EF4-FFF2-40B4-BE49-F238E27FC236}">
                <a16:creationId xmlns:a16="http://schemas.microsoft.com/office/drawing/2014/main" id="{111612BC-C487-40FB-B584-8893512B24A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23495" y="4006098"/>
            <a:ext cx="820649" cy="85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295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>
            <a:extLst>
              <a:ext uri="{FF2B5EF4-FFF2-40B4-BE49-F238E27FC236}">
                <a16:creationId xmlns:a16="http://schemas.microsoft.com/office/drawing/2014/main" id="{6AB77253-E6D0-B616-2D9E-AE17E1F198B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75" y="278456"/>
            <a:ext cx="1555346" cy="354220"/>
          </a:xfrm>
          <a:prstGeom prst="rect">
            <a:avLst/>
          </a:prstGeom>
        </p:spPr>
      </p:pic>
      <p:sp>
        <p:nvSpPr>
          <p:cNvPr id="20" name="TekstniOkvir 19">
            <a:extLst>
              <a:ext uri="{FF2B5EF4-FFF2-40B4-BE49-F238E27FC236}">
                <a16:creationId xmlns:a16="http://schemas.microsoft.com/office/drawing/2014/main" id="{32D94B5C-BC0C-C303-1EF4-3612830EABD9}"/>
              </a:ext>
            </a:extLst>
          </p:cNvPr>
          <p:cNvSpPr txBox="1"/>
          <p:nvPr/>
        </p:nvSpPr>
        <p:spPr>
          <a:xfrm>
            <a:off x="719772" y="1225689"/>
            <a:ext cx="5957760" cy="56323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400" b="1" dirty="0">
                <a:solidFill>
                  <a:srgbClr val="1949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SADRŽAJ</a:t>
            </a:r>
          </a:p>
          <a:p>
            <a:pPr marL="342900" indent="-342900">
              <a:lnSpc>
                <a:spcPct val="150000"/>
              </a:lnSpc>
              <a:buBlip>
                <a:blip r:embed="rId3"/>
              </a:buBlip>
            </a:pPr>
            <a:r>
              <a:rPr lang="hr-HR" sz="2400" dirty="0">
                <a:solidFill>
                  <a:srgbClr val="19496A"/>
                </a:solidFill>
              </a:rPr>
              <a:t>Uvod </a:t>
            </a:r>
          </a:p>
          <a:p>
            <a:pPr marL="342900" indent="-342900">
              <a:lnSpc>
                <a:spcPct val="150000"/>
              </a:lnSpc>
              <a:buBlip>
                <a:blip r:embed="rId3"/>
              </a:buBlip>
            </a:pPr>
            <a:r>
              <a:rPr lang="hr-HR" sz="2400" dirty="0" smtClean="0">
                <a:solidFill>
                  <a:srgbClr val="19496A"/>
                </a:solidFill>
              </a:rPr>
              <a:t>Javni pozivi 2021.-2023. </a:t>
            </a:r>
          </a:p>
          <a:p>
            <a:pPr marL="342900" indent="-342900">
              <a:lnSpc>
                <a:spcPct val="150000"/>
              </a:lnSpc>
              <a:buBlip>
                <a:blip r:embed="rId3"/>
              </a:buBlip>
            </a:pPr>
            <a:r>
              <a:rPr lang="hr-HR" sz="2400" dirty="0" smtClean="0">
                <a:solidFill>
                  <a:srgbClr val="19496A"/>
                </a:solidFill>
              </a:rPr>
              <a:t>Javni poziv 2024.</a:t>
            </a:r>
            <a:endParaRPr lang="hr-HR" sz="2400" dirty="0">
              <a:solidFill>
                <a:srgbClr val="19496A"/>
              </a:solidFill>
            </a:endParaRPr>
          </a:p>
          <a:p>
            <a:pPr marL="342900" indent="-342900">
              <a:lnSpc>
                <a:spcPct val="150000"/>
              </a:lnSpc>
              <a:buBlip>
                <a:blip r:embed="rId3"/>
              </a:buBlip>
            </a:pPr>
            <a:r>
              <a:rPr lang="hr-HR" sz="2400" dirty="0" smtClean="0">
                <a:solidFill>
                  <a:srgbClr val="19496A"/>
                </a:solidFill>
              </a:rPr>
              <a:t>Tematski ciljevi</a:t>
            </a:r>
          </a:p>
          <a:p>
            <a:pPr marL="342900" indent="-342900">
              <a:lnSpc>
                <a:spcPct val="150000"/>
              </a:lnSpc>
              <a:buBlip>
                <a:blip r:embed="rId3"/>
              </a:buBlip>
            </a:pPr>
            <a:r>
              <a:rPr lang="hr-HR" sz="2400" dirty="0" smtClean="0">
                <a:solidFill>
                  <a:srgbClr val="19496A"/>
                </a:solidFill>
              </a:rPr>
              <a:t>Sektorski prioriteti</a:t>
            </a:r>
          </a:p>
          <a:p>
            <a:pPr marL="342900" indent="-342900">
              <a:lnSpc>
                <a:spcPct val="150000"/>
              </a:lnSpc>
              <a:buBlip>
                <a:blip r:embed="rId3"/>
              </a:buBlip>
            </a:pPr>
            <a:r>
              <a:rPr lang="hr-HR" sz="2400" dirty="0" smtClean="0">
                <a:solidFill>
                  <a:srgbClr val="19496A"/>
                </a:solidFill>
              </a:rPr>
              <a:t>Posebni ciljevi</a:t>
            </a:r>
          </a:p>
          <a:p>
            <a:pPr>
              <a:lnSpc>
                <a:spcPct val="150000"/>
              </a:lnSpc>
            </a:pPr>
            <a:endParaRPr lang="hr-HR" sz="2400" dirty="0">
              <a:solidFill>
                <a:srgbClr val="19496A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hr-HR" sz="2400" dirty="0">
              <a:solidFill>
                <a:srgbClr val="19496A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hr-HR" sz="2400" dirty="0">
              <a:solidFill>
                <a:srgbClr val="19496A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4C4B372-188F-46CD-98D3-05A1D8F63590}"/>
              </a:ext>
            </a:extLst>
          </p:cNvPr>
          <p:cNvSpPr/>
          <p:nvPr/>
        </p:nvSpPr>
        <p:spPr>
          <a:xfrm>
            <a:off x="10583194" y="1503485"/>
            <a:ext cx="1092991" cy="1028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D9F12D-8AFC-4E3D-B025-C157AF9915C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662" y="1321353"/>
            <a:ext cx="3518597" cy="445353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213EA7A9-863A-96B8-58CB-5BC7ACCE1C2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90642" y="455566"/>
            <a:ext cx="1553747" cy="1615400"/>
          </a:xfrm>
          <a:prstGeom prst="rect">
            <a:avLst/>
          </a:prstGeom>
        </p:spPr>
      </p:pic>
      <p:pic>
        <p:nvPicPr>
          <p:cNvPr id="15" name="Slika 8">
            <a:extLst>
              <a:ext uri="{FF2B5EF4-FFF2-40B4-BE49-F238E27FC236}">
                <a16:creationId xmlns:a16="http://schemas.microsoft.com/office/drawing/2014/main" id="{43C77E2C-E318-4886-B04A-3E5DB66C62F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0347" y="4547176"/>
            <a:ext cx="2222629" cy="231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273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kstniOkvir 19">
            <a:extLst>
              <a:ext uri="{FF2B5EF4-FFF2-40B4-BE49-F238E27FC236}">
                <a16:creationId xmlns:a16="http://schemas.microsoft.com/office/drawing/2014/main" id="{32D94B5C-BC0C-C303-1EF4-3612830EABD9}"/>
              </a:ext>
            </a:extLst>
          </p:cNvPr>
          <p:cNvSpPr txBox="1"/>
          <p:nvPr/>
        </p:nvSpPr>
        <p:spPr>
          <a:xfrm>
            <a:off x="479968" y="1325267"/>
            <a:ext cx="5953711" cy="58169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400" b="1" dirty="0" smtClean="0">
                <a:solidFill>
                  <a:srgbClr val="1949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UVOD</a:t>
            </a:r>
          </a:p>
          <a:p>
            <a:pPr>
              <a:lnSpc>
                <a:spcPct val="150000"/>
              </a:lnSpc>
            </a:pPr>
            <a:endParaRPr lang="hr-HR" sz="2400" b="1" dirty="0">
              <a:solidFill>
                <a:srgbClr val="19496A"/>
              </a:solidFill>
            </a:endParaRPr>
          </a:p>
          <a:p>
            <a:pPr marL="342900" indent="-342900">
              <a:buBlip>
                <a:blip r:embed="rId2"/>
              </a:buBlip>
            </a:pPr>
            <a:r>
              <a:rPr lang="hr-HR" sz="2400" dirty="0" smtClean="0">
                <a:solidFill>
                  <a:srgbClr val="19496A"/>
                </a:solidFill>
              </a:rPr>
              <a:t>Javni pozivi namijenjeni su nekomercijalnim projektima </a:t>
            </a:r>
            <a:r>
              <a:rPr lang="hr-HR" sz="2400" dirty="0">
                <a:solidFill>
                  <a:srgbClr val="19496A"/>
                </a:solidFill>
              </a:rPr>
              <a:t>s konkretnim rezultatima </a:t>
            </a:r>
            <a:r>
              <a:rPr lang="hr-HR" sz="2400" dirty="0" smtClean="0">
                <a:solidFill>
                  <a:srgbClr val="19496A"/>
                </a:solidFill>
              </a:rPr>
              <a:t>u području </a:t>
            </a:r>
            <a:r>
              <a:rPr lang="hr-HR" sz="2400" dirty="0">
                <a:solidFill>
                  <a:srgbClr val="19496A"/>
                </a:solidFill>
              </a:rPr>
              <a:t>tematskih i posebnih ciljeva </a:t>
            </a:r>
            <a:r>
              <a:rPr lang="hr-HR" sz="2400" dirty="0" smtClean="0">
                <a:solidFill>
                  <a:srgbClr val="19496A"/>
                </a:solidFill>
              </a:rPr>
              <a:t>te koji doprinose međunarodnoj prepoznatljivosti RH na području razvojno-humanitarne pomoći</a:t>
            </a:r>
          </a:p>
          <a:p>
            <a:endParaRPr lang="hr-HR" sz="2400" dirty="0" smtClean="0">
              <a:solidFill>
                <a:srgbClr val="19496A"/>
              </a:solidFill>
            </a:endParaRPr>
          </a:p>
          <a:p>
            <a:pPr marL="342900" indent="-342900">
              <a:buBlip>
                <a:blip r:embed="rId2"/>
              </a:buBlip>
            </a:pPr>
            <a:r>
              <a:rPr lang="hr-HR" sz="2400" dirty="0" smtClean="0">
                <a:solidFill>
                  <a:srgbClr val="19496A"/>
                </a:solidFill>
              </a:rPr>
              <a:t>Provedba aktivnosti na području jedne ili više država partnera te posredno i na području RH </a:t>
            </a:r>
            <a:endParaRPr lang="hr-HR" sz="2400" dirty="0">
              <a:solidFill>
                <a:srgbClr val="19496A"/>
              </a:solidFill>
            </a:endParaRPr>
          </a:p>
          <a:p>
            <a:pPr marL="342900" indent="-342900">
              <a:buBlip>
                <a:blip r:embed="rId2"/>
              </a:buBlip>
            </a:pPr>
            <a:endParaRPr lang="hr-HR" sz="2400" dirty="0">
              <a:solidFill>
                <a:srgbClr val="19496A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hr-HR" sz="2400" dirty="0">
              <a:solidFill>
                <a:srgbClr val="19496A"/>
              </a:solidFill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13EA7A9-863A-96B8-58CB-5BC7ACCE1C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1449" y="4747986"/>
            <a:ext cx="1508178" cy="15680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BB3776-A855-4E87-ABE0-352A77A075E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20357" y="1698515"/>
            <a:ext cx="4038664" cy="3628302"/>
          </a:xfrm>
          <a:prstGeom prst="rect">
            <a:avLst/>
          </a:prstGeom>
        </p:spPr>
      </p:pic>
      <p:pic>
        <p:nvPicPr>
          <p:cNvPr id="15" name="Slika 8">
            <a:extLst>
              <a:ext uri="{FF2B5EF4-FFF2-40B4-BE49-F238E27FC236}">
                <a16:creationId xmlns:a16="http://schemas.microsoft.com/office/drawing/2014/main" id="{43C77E2C-E318-4886-B04A-3E5DB66C62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82756" y="337922"/>
            <a:ext cx="2222629" cy="2310824"/>
          </a:xfrm>
          <a:prstGeom prst="rect">
            <a:avLst/>
          </a:prstGeom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1AB2238F-3582-47C2-8C63-EA3A1A01EE1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75" y="278456"/>
            <a:ext cx="1555346" cy="35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948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kstniOkvir 19">
            <a:extLst>
              <a:ext uri="{FF2B5EF4-FFF2-40B4-BE49-F238E27FC236}">
                <a16:creationId xmlns:a16="http://schemas.microsoft.com/office/drawing/2014/main" id="{32D94B5C-BC0C-C303-1EF4-3612830EABD9}"/>
              </a:ext>
            </a:extLst>
          </p:cNvPr>
          <p:cNvSpPr txBox="1"/>
          <p:nvPr/>
        </p:nvSpPr>
        <p:spPr>
          <a:xfrm>
            <a:off x="255301" y="939297"/>
            <a:ext cx="11936699" cy="32316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400" b="1" dirty="0">
                <a:solidFill>
                  <a:srgbClr val="1949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JAVNI </a:t>
            </a:r>
            <a:r>
              <a:rPr lang="hr-HR" sz="2400" b="1" dirty="0" smtClean="0">
                <a:solidFill>
                  <a:srgbClr val="1949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POZIVI</a:t>
            </a:r>
            <a:endParaRPr lang="hr-HR" sz="2400" b="1" dirty="0">
              <a:solidFill>
                <a:srgbClr val="1949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</a:pPr>
            <a:r>
              <a:rPr lang="hr-HR" sz="2400" b="1" dirty="0">
                <a:solidFill>
                  <a:srgbClr val="19496A"/>
                </a:solidFill>
              </a:rPr>
              <a:t>2021. - 11 projekata</a:t>
            </a:r>
            <a:r>
              <a:rPr lang="hr-HR" sz="2400" dirty="0">
                <a:solidFill>
                  <a:srgbClr val="19496A"/>
                </a:solidFill>
              </a:rPr>
              <a:t>, ukupna vrijednost </a:t>
            </a:r>
            <a:r>
              <a:rPr lang="hr-HR" sz="2400" b="1" dirty="0" smtClean="0">
                <a:solidFill>
                  <a:srgbClr val="19496A"/>
                </a:solidFill>
              </a:rPr>
              <a:t>398.168,00 </a:t>
            </a:r>
            <a:r>
              <a:rPr lang="hr-HR" sz="2400" b="1" dirty="0">
                <a:solidFill>
                  <a:srgbClr val="19496A"/>
                </a:solidFill>
              </a:rPr>
              <a:t>EUR, </a:t>
            </a:r>
            <a:r>
              <a:rPr lang="hr-HR" sz="2400" dirty="0">
                <a:solidFill>
                  <a:srgbClr val="19496A"/>
                </a:solidFill>
              </a:rPr>
              <a:t>projekti provedeni u cijelosti	</a:t>
            </a: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</a:pPr>
            <a:r>
              <a:rPr lang="hr-HR" sz="2400" b="1" dirty="0">
                <a:solidFill>
                  <a:srgbClr val="19496A"/>
                </a:solidFill>
              </a:rPr>
              <a:t>2022. - 6 projekata</a:t>
            </a:r>
            <a:r>
              <a:rPr lang="hr-HR" sz="2400" dirty="0">
                <a:solidFill>
                  <a:srgbClr val="19496A"/>
                </a:solidFill>
              </a:rPr>
              <a:t>, ukupna vrijednost </a:t>
            </a:r>
            <a:r>
              <a:rPr lang="hr-HR" sz="2400" b="1" dirty="0" smtClean="0">
                <a:solidFill>
                  <a:srgbClr val="19496A"/>
                </a:solidFill>
              </a:rPr>
              <a:t>391.716,00 </a:t>
            </a:r>
            <a:r>
              <a:rPr lang="hr-HR" sz="2400" b="1" dirty="0">
                <a:solidFill>
                  <a:srgbClr val="19496A"/>
                </a:solidFill>
              </a:rPr>
              <a:t>EUR, </a:t>
            </a:r>
            <a:r>
              <a:rPr lang="hr-HR" sz="2400" dirty="0">
                <a:solidFill>
                  <a:srgbClr val="19496A"/>
                </a:solidFill>
              </a:rPr>
              <a:t>ugovori sklopljeni u veljači 2023. </a:t>
            </a: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</a:pPr>
            <a:r>
              <a:rPr lang="hr-HR" sz="2400" b="1" dirty="0">
                <a:solidFill>
                  <a:srgbClr val="19496A"/>
                </a:solidFill>
              </a:rPr>
              <a:t>2023. - 11 projekata</a:t>
            </a:r>
            <a:r>
              <a:rPr lang="hr-HR" sz="2400" dirty="0">
                <a:solidFill>
                  <a:srgbClr val="19496A"/>
                </a:solidFill>
              </a:rPr>
              <a:t>, ukupna vrijednost </a:t>
            </a:r>
            <a:r>
              <a:rPr lang="hr-HR" sz="2400" b="1" dirty="0">
                <a:solidFill>
                  <a:srgbClr val="19496A"/>
                </a:solidFill>
              </a:rPr>
              <a:t>698.242,87 </a:t>
            </a:r>
            <a:r>
              <a:rPr lang="hr-HR" sz="2400" b="1" dirty="0" smtClean="0">
                <a:solidFill>
                  <a:srgbClr val="19496A"/>
                </a:solidFill>
              </a:rPr>
              <a:t>EUR</a:t>
            </a:r>
            <a:r>
              <a:rPr lang="hr-HR" sz="2400" b="1" dirty="0">
                <a:solidFill>
                  <a:srgbClr val="19496A"/>
                </a:solidFill>
              </a:rPr>
              <a:t>, </a:t>
            </a:r>
            <a:r>
              <a:rPr lang="hr-HR" sz="2400" dirty="0">
                <a:solidFill>
                  <a:srgbClr val="19496A"/>
                </a:solidFill>
              </a:rPr>
              <a:t>ugovori sklopljeni u prosincu 2023. </a:t>
            </a:r>
          </a:p>
          <a:p>
            <a:pPr marL="342900" indent="-342900">
              <a:buBlip>
                <a:blip r:embed="rId2"/>
              </a:buBlip>
            </a:pPr>
            <a:endParaRPr lang="hr-HR" sz="2400" dirty="0">
              <a:solidFill>
                <a:srgbClr val="19496A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hr-HR" sz="2400" dirty="0">
              <a:solidFill>
                <a:srgbClr val="19496A"/>
              </a:solidFill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13EA7A9-863A-96B8-58CB-5BC7ACCE1C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758" y="5239321"/>
            <a:ext cx="1508178" cy="1568023"/>
          </a:xfrm>
          <a:prstGeom prst="rect">
            <a:avLst/>
          </a:prstGeom>
        </p:spPr>
      </p:pic>
      <p:pic>
        <p:nvPicPr>
          <p:cNvPr id="15" name="Slika 8">
            <a:extLst>
              <a:ext uri="{FF2B5EF4-FFF2-40B4-BE49-F238E27FC236}">
                <a16:creationId xmlns:a16="http://schemas.microsoft.com/office/drawing/2014/main" id="{43C77E2C-E318-4886-B04A-3E5DB66C62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25691" y="3712509"/>
            <a:ext cx="2222629" cy="23108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2B71D3-22DE-44B1-A5C1-497C444D135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47" y="3712509"/>
            <a:ext cx="4354710" cy="24495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7678FE6-D75F-4014-80E4-B711446AC82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041" y="3712509"/>
            <a:ext cx="3685030" cy="2456687"/>
          </a:xfrm>
          <a:prstGeom prst="rect">
            <a:avLst/>
          </a:prstGeom>
        </p:spPr>
      </p:pic>
      <p:pic>
        <p:nvPicPr>
          <p:cNvPr id="14" name="Slika 4">
            <a:extLst>
              <a:ext uri="{FF2B5EF4-FFF2-40B4-BE49-F238E27FC236}">
                <a16:creationId xmlns:a16="http://schemas.microsoft.com/office/drawing/2014/main" id="{1E469A9C-B95B-4F7A-BC14-6597B49B37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45360" y="3123007"/>
            <a:ext cx="1508178" cy="156802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67B89A3-86B1-4C22-902E-293FB84AB049}"/>
              </a:ext>
            </a:extLst>
          </p:cNvPr>
          <p:cNvSpPr/>
          <p:nvPr/>
        </p:nvSpPr>
        <p:spPr>
          <a:xfrm>
            <a:off x="10899449" y="1105244"/>
            <a:ext cx="765963" cy="117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7" name="Picture 5">
            <a:extLst>
              <a:ext uri="{FF2B5EF4-FFF2-40B4-BE49-F238E27FC236}">
                <a16:creationId xmlns:a16="http://schemas.microsoft.com/office/drawing/2014/main" id="{116F3A0D-3A0E-4179-AAEA-030DF28C8B8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75" y="278456"/>
            <a:ext cx="1555346" cy="35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282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kstniOkvir 19">
            <a:extLst>
              <a:ext uri="{FF2B5EF4-FFF2-40B4-BE49-F238E27FC236}">
                <a16:creationId xmlns:a16="http://schemas.microsoft.com/office/drawing/2014/main" id="{32D94B5C-BC0C-C303-1EF4-3612830EABD9}"/>
              </a:ext>
            </a:extLst>
          </p:cNvPr>
          <p:cNvSpPr txBox="1"/>
          <p:nvPr/>
        </p:nvSpPr>
        <p:spPr>
          <a:xfrm>
            <a:off x="175363" y="1300751"/>
            <a:ext cx="8214131" cy="6832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400" b="1" dirty="0">
                <a:solidFill>
                  <a:srgbClr val="1949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JAVNI POZIV 2024</a:t>
            </a:r>
            <a:r>
              <a:rPr lang="hr-HR" sz="2400" b="1" dirty="0" smtClean="0">
                <a:solidFill>
                  <a:srgbClr val="1949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hr-HR" sz="2400" b="1" dirty="0">
              <a:solidFill>
                <a:srgbClr val="1949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50000"/>
              </a:lnSpc>
              <a:buBlip>
                <a:blip r:embed="rId2">
                  <a:extLst/>
                </a:blip>
              </a:buBlip>
            </a:pPr>
            <a:r>
              <a:rPr lang="hr-HR" sz="2000" u="sng" dirty="0" smtClean="0">
                <a:solidFill>
                  <a:srgbClr val="19496A"/>
                </a:solidFill>
              </a:rPr>
              <a:t>FINANCIJE</a:t>
            </a:r>
          </a:p>
          <a:p>
            <a:pPr marL="800100" lvl="1" indent="-342900">
              <a:buBlip>
                <a:blip r:embed="rId2">
                  <a:extLst/>
                </a:blip>
              </a:buBlip>
            </a:pPr>
            <a:r>
              <a:rPr lang="hr-HR" sz="2000" b="1" dirty="0" smtClean="0">
                <a:solidFill>
                  <a:srgbClr val="19496A"/>
                </a:solidFill>
              </a:rPr>
              <a:t>700.000,00 </a:t>
            </a:r>
            <a:r>
              <a:rPr lang="hr-HR" sz="2000" b="1" dirty="0">
                <a:solidFill>
                  <a:srgbClr val="19496A"/>
                </a:solidFill>
              </a:rPr>
              <a:t>EUR </a:t>
            </a:r>
            <a:r>
              <a:rPr lang="hr-HR" sz="2000" dirty="0" smtClean="0">
                <a:solidFill>
                  <a:srgbClr val="19496A"/>
                </a:solidFill>
              </a:rPr>
              <a:t>– </a:t>
            </a:r>
            <a:r>
              <a:rPr lang="hr-HR" sz="2000" dirty="0">
                <a:solidFill>
                  <a:srgbClr val="19496A"/>
                </a:solidFill>
              </a:rPr>
              <a:t>ukupna predviđena sredstva </a:t>
            </a:r>
            <a:endParaRPr lang="hr-HR" sz="2000" dirty="0" smtClean="0">
              <a:solidFill>
                <a:srgbClr val="19496A"/>
              </a:solidFill>
            </a:endParaRPr>
          </a:p>
          <a:p>
            <a:pPr marL="800100" lvl="1" indent="-342900">
              <a:buBlip>
                <a:blip r:embed="rId2">
                  <a:extLst/>
                </a:blip>
              </a:buBlip>
            </a:pPr>
            <a:r>
              <a:rPr lang="pl-PL" sz="2000" b="1" dirty="0" smtClean="0">
                <a:solidFill>
                  <a:srgbClr val="19496A"/>
                </a:solidFill>
              </a:rPr>
              <a:t>35.000,00 EUR </a:t>
            </a:r>
            <a:r>
              <a:rPr lang="pl-PL" sz="2000" dirty="0">
                <a:solidFill>
                  <a:srgbClr val="19496A"/>
                </a:solidFill>
              </a:rPr>
              <a:t>– </a:t>
            </a:r>
            <a:r>
              <a:rPr lang="pl-PL" sz="2000" dirty="0" err="1">
                <a:solidFill>
                  <a:srgbClr val="19496A"/>
                </a:solidFill>
              </a:rPr>
              <a:t>najmanji</a:t>
            </a:r>
            <a:r>
              <a:rPr lang="pl-PL" sz="2000" dirty="0">
                <a:solidFill>
                  <a:srgbClr val="19496A"/>
                </a:solidFill>
              </a:rPr>
              <a:t> </a:t>
            </a:r>
            <a:r>
              <a:rPr lang="pl-PL" sz="2000" dirty="0" err="1">
                <a:solidFill>
                  <a:srgbClr val="19496A"/>
                </a:solidFill>
              </a:rPr>
              <a:t>iznos</a:t>
            </a:r>
            <a:r>
              <a:rPr lang="pl-PL" sz="2000" dirty="0">
                <a:solidFill>
                  <a:srgbClr val="19496A"/>
                </a:solidFill>
              </a:rPr>
              <a:t> </a:t>
            </a:r>
            <a:r>
              <a:rPr lang="pl-PL" sz="2000" dirty="0" err="1">
                <a:solidFill>
                  <a:srgbClr val="19496A"/>
                </a:solidFill>
              </a:rPr>
              <a:t>dodijeljen</a:t>
            </a:r>
            <a:r>
              <a:rPr lang="pl-PL" sz="2000" dirty="0">
                <a:solidFill>
                  <a:srgbClr val="19496A"/>
                </a:solidFill>
              </a:rPr>
              <a:t> po projektu </a:t>
            </a:r>
            <a:endParaRPr lang="pl-PL" sz="2000" dirty="0" smtClean="0">
              <a:solidFill>
                <a:srgbClr val="19496A"/>
              </a:solidFill>
            </a:endParaRPr>
          </a:p>
          <a:p>
            <a:pPr marL="800100" lvl="1" indent="-342900">
              <a:buBlip>
                <a:blip r:embed="rId2">
                  <a:extLst/>
                </a:blip>
              </a:buBlip>
            </a:pPr>
            <a:r>
              <a:rPr lang="hr-HR" sz="2000" b="1" dirty="0" smtClean="0">
                <a:solidFill>
                  <a:srgbClr val="19496A"/>
                </a:solidFill>
              </a:rPr>
              <a:t>70.000 EUR</a:t>
            </a:r>
            <a:r>
              <a:rPr lang="hr-HR" sz="2000" dirty="0" smtClean="0">
                <a:solidFill>
                  <a:srgbClr val="19496A"/>
                </a:solidFill>
              </a:rPr>
              <a:t> </a:t>
            </a:r>
            <a:r>
              <a:rPr lang="hr-HR" sz="2000" dirty="0">
                <a:solidFill>
                  <a:srgbClr val="19496A"/>
                </a:solidFill>
              </a:rPr>
              <a:t>– najveći iznos dodijeljen po projektu </a:t>
            </a:r>
            <a:endParaRPr lang="hr-HR" sz="2000" b="1" dirty="0">
              <a:solidFill>
                <a:srgbClr val="19496A"/>
              </a:solidFill>
            </a:endParaRPr>
          </a:p>
          <a:p>
            <a:pPr marL="342900" indent="-342900">
              <a:buBlip>
                <a:blip r:embed="rId2"/>
              </a:buBlip>
            </a:pPr>
            <a:r>
              <a:rPr lang="hr-HR" sz="2000" u="sng" dirty="0" smtClean="0">
                <a:solidFill>
                  <a:srgbClr val="19496A"/>
                </a:solidFill>
              </a:rPr>
              <a:t>CILJNE DRŽAVE</a:t>
            </a:r>
          </a:p>
          <a:p>
            <a:pPr marL="800100" lvl="1" indent="-342900">
              <a:buBlip>
                <a:blip r:embed="rId2"/>
              </a:buBlip>
            </a:pPr>
            <a:r>
              <a:rPr lang="hr-HR" sz="2000" dirty="0" smtClean="0">
                <a:solidFill>
                  <a:srgbClr val="19496A"/>
                </a:solidFill>
              </a:rPr>
              <a:t>zemlje </a:t>
            </a:r>
            <a:r>
              <a:rPr lang="hr-HR" sz="2000" b="1" dirty="0">
                <a:solidFill>
                  <a:srgbClr val="19496A"/>
                </a:solidFill>
              </a:rPr>
              <a:t>primateljice službene razvojne pomoći </a:t>
            </a:r>
            <a:r>
              <a:rPr lang="hr-HR" sz="2000" dirty="0">
                <a:solidFill>
                  <a:srgbClr val="19496A"/>
                </a:solidFill>
              </a:rPr>
              <a:t>sukladno pravilima Odbora za razvojnu pomoć Organizacije za gospodarsku suradnju i razvoj </a:t>
            </a:r>
            <a:r>
              <a:rPr lang="hr-HR" sz="2000" dirty="0">
                <a:solidFill>
                  <a:srgbClr val="19496A"/>
                </a:solidFill>
                <a:hlinkClick r:id="rId3"/>
              </a:rPr>
              <a:t>(OECD- DAC)</a:t>
            </a:r>
            <a:endParaRPr lang="hr-HR" sz="2000" b="1" dirty="0">
              <a:solidFill>
                <a:srgbClr val="19496A"/>
              </a:solidFill>
            </a:endParaRP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</a:pPr>
            <a:r>
              <a:rPr lang="hr-HR" sz="2000" u="sng" dirty="0" smtClean="0">
                <a:solidFill>
                  <a:srgbClr val="19496A"/>
                </a:solidFill>
              </a:rPr>
              <a:t>OBJAVA</a:t>
            </a:r>
          </a:p>
          <a:p>
            <a:pPr marL="800100" lvl="1" indent="-342900">
              <a:lnSpc>
                <a:spcPct val="150000"/>
              </a:lnSpc>
              <a:buBlip>
                <a:blip r:embed="rId2"/>
              </a:buBlip>
            </a:pPr>
            <a:r>
              <a:rPr lang="hr-HR" sz="2000" b="1" dirty="0" smtClean="0">
                <a:solidFill>
                  <a:srgbClr val="19496A"/>
                </a:solidFill>
              </a:rPr>
              <a:t>listopad </a:t>
            </a:r>
            <a:r>
              <a:rPr lang="hr-HR" sz="2000" b="1" dirty="0">
                <a:solidFill>
                  <a:srgbClr val="19496A"/>
                </a:solidFill>
              </a:rPr>
              <a:t>2024. </a:t>
            </a:r>
            <a:r>
              <a:rPr lang="hr-HR" sz="2000" b="1" dirty="0" smtClean="0">
                <a:solidFill>
                  <a:srgbClr val="19496A"/>
                </a:solidFill>
              </a:rPr>
              <a:t>godine</a:t>
            </a:r>
          </a:p>
          <a:p>
            <a:pPr marL="800100" lvl="1" indent="-342900">
              <a:buBlip>
                <a:blip r:embed="rId2"/>
              </a:buBlip>
            </a:pPr>
            <a:r>
              <a:rPr lang="hr-HR" sz="2000" dirty="0">
                <a:solidFill>
                  <a:srgbClr val="19496A"/>
                </a:solidFill>
              </a:rPr>
              <a:t>Tekst </a:t>
            </a:r>
            <a:r>
              <a:rPr lang="hr-HR" sz="2000" b="1" dirty="0">
                <a:solidFill>
                  <a:srgbClr val="19496A"/>
                </a:solidFill>
              </a:rPr>
              <a:t>Javnog poziva</a:t>
            </a:r>
            <a:r>
              <a:rPr lang="hr-HR" sz="2000" dirty="0">
                <a:solidFill>
                  <a:srgbClr val="19496A"/>
                </a:solidFill>
              </a:rPr>
              <a:t>, </a:t>
            </a:r>
            <a:r>
              <a:rPr lang="hr-HR" sz="2000" b="1" dirty="0">
                <a:solidFill>
                  <a:srgbClr val="19496A"/>
                </a:solidFill>
              </a:rPr>
              <a:t>upute za prijavitelje </a:t>
            </a:r>
            <a:r>
              <a:rPr lang="hr-HR" sz="2000" dirty="0">
                <a:solidFill>
                  <a:srgbClr val="19496A"/>
                </a:solidFill>
              </a:rPr>
              <a:t>i </a:t>
            </a:r>
            <a:r>
              <a:rPr lang="hr-HR" sz="2000" b="1" dirty="0">
                <a:solidFill>
                  <a:srgbClr val="19496A"/>
                </a:solidFill>
              </a:rPr>
              <a:t>natječajna dokumentacija </a:t>
            </a:r>
            <a:r>
              <a:rPr lang="hr-HR" sz="2000" dirty="0">
                <a:solidFill>
                  <a:srgbClr val="19496A"/>
                </a:solidFill>
              </a:rPr>
              <a:t>bit će objavljeni na internetskim stranicama </a:t>
            </a:r>
            <a:r>
              <a:rPr lang="hr-HR" sz="2000" b="1" dirty="0">
                <a:solidFill>
                  <a:srgbClr val="19496A"/>
                </a:solidFill>
                <a:hlinkClick r:id="rId4"/>
              </a:rPr>
              <a:t>Ministarstva vanjskih i europskih poslova </a:t>
            </a:r>
            <a:r>
              <a:rPr lang="hr-HR" sz="2000" dirty="0">
                <a:solidFill>
                  <a:srgbClr val="19496A"/>
                </a:solidFill>
              </a:rPr>
              <a:t>i na stranicama </a:t>
            </a:r>
            <a:r>
              <a:rPr lang="hr-HR" sz="2000" b="1" dirty="0">
                <a:solidFill>
                  <a:srgbClr val="19496A"/>
                </a:solidFill>
                <a:hlinkClick r:id="rId5"/>
              </a:rPr>
              <a:t>Ureda za udruge Vlade RH</a:t>
            </a:r>
            <a:r>
              <a:rPr lang="hr-HR" sz="2000" dirty="0">
                <a:solidFill>
                  <a:srgbClr val="19496A"/>
                </a:solidFill>
              </a:rPr>
              <a:t/>
            </a:r>
            <a:br>
              <a:rPr lang="hr-HR" sz="2000" dirty="0">
                <a:solidFill>
                  <a:srgbClr val="19496A"/>
                </a:solidFill>
              </a:rPr>
            </a:br>
            <a:endParaRPr lang="hr-HR" sz="2000" dirty="0">
              <a:solidFill>
                <a:srgbClr val="19496A"/>
              </a:solidFill>
            </a:endParaRPr>
          </a:p>
          <a:p>
            <a:pPr marL="800100" lvl="1" indent="-342900">
              <a:lnSpc>
                <a:spcPct val="150000"/>
              </a:lnSpc>
              <a:buBlip>
                <a:blip r:embed="rId2"/>
              </a:buBlip>
            </a:pPr>
            <a:endParaRPr lang="hr-HR" sz="2000" b="1" dirty="0">
              <a:solidFill>
                <a:srgbClr val="19496A"/>
              </a:solidFill>
            </a:endParaRPr>
          </a:p>
          <a:p>
            <a:pPr marL="342900" indent="-342900">
              <a:buBlip>
                <a:blip r:embed="rId2"/>
              </a:buBlip>
            </a:pPr>
            <a:endParaRPr lang="hr-HR" sz="2000" dirty="0">
              <a:solidFill>
                <a:srgbClr val="19496A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hr-HR" sz="2400" dirty="0">
              <a:solidFill>
                <a:srgbClr val="19496A"/>
              </a:solidFill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13EA7A9-863A-96B8-58CB-5BC7ACCE1C2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66071" y="4738745"/>
            <a:ext cx="1508178" cy="1568023"/>
          </a:xfrm>
          <a:prstGeom prst="rect">
            <a:avLst/>
          </a:prstGeom>
        </p:spPr>
      </p:pic>
      <p:pic>
        <p:nvPicPr>
          <p:cNvPr id="15" name="Slika 8">
            <a:extLst>
              <a:ext uri="{FF2B5EF4-FFF2-40B4-BE49-F238E27FC236}">
                <a16:creationId xmlns:a16="http://schemas.microsoft.com/office/drawing/2014/main" id="{43C77E2C-E318-4886-B04A-3E5DB66C62F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8141" y="4006097"/>
            <a:ext cx="2041743" cy="231082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67B89A3-86B1-4C22-902E-293FB84AB049}"/>
              </a:ext>
            </a:extLst>
          </p:cNvPr>
          <p:cNvSpPr/>
          <p:nvPr/>
        </p:nvSpPr>
        <p:spPr>
          <a:xfrm>
            <a:off x="10899449" y="1105244"/>
            <a:ext cx="765963" cy="11758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7" name="Picture 5">
            <a:extLst>
              <a:ext uri="{FF2B5EF4-FFF2-40B4-BE49-F238E27FC236}">
                <a16:creationId xmlns:a16="http://schemas.microsoft.com/office/drawing/2014/main" id="{116F3A0D-3A0E-4179-AAEA-030DF28C8B8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75" y="278456"/>
            <a:ext cx="1555346" cy="354220"/>
          </a:xfrm>
          <a:prstGeom prst="rect">
            <a:avLst/>
          </a:prstGeom>
        </p:spPr>
      </p:pic>
      <p:pic>
        <p:nvPicPr>
          <p:cNvPr id="6" name="Graphic 5" descr="Cursor">
            <a:extLst>
              <a:ext uri="{FF2B5EF4-FFF2-40B4-BE49-F238E27FC236}">
                <a16:creationId xmlns:a16="http://schemas.microsoft.com/office/drawing/2014/main" id="{C159AFB8-C2DD-4A9E-92BC-1C7FF363EA3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383073" y="3907766"/>
            <a:ext cx="458342" cy="4583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F955D27-90A9-4158-B38C-3AB3BC1E386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9807" y="3813676"/>
            <a:ext cx="3321018" cy="2561422"/>
          </a:xfrm>
          <a:prstGeom prst="rect">
            <a:avLst/>
          </a:prstGeom>
        </p:spPr>
      </p:pic>
      <p:pic>
        <p:nvPicPr>
          <p:cNvPr id="14" name="Slika 4">
            <a:extLst>
              <a:ext uri="{FF2B5EF4-FFF2-40B4-BE49-F238E27FC236}">
                <a16:creationId xmlns:a16="http://schemas.microsoft.com/office/drawing/2014/main" id="{1E469A9C-B95B-4F7A-BC14-6597B49B376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9263" y="464897"/>
            <a:ext cx="1508178" cy="156802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4A45EC4-6C7B-45AB-8FB7-1441FB30E23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366" y="1300751"/>
            <a:ext cx="3498460" cy="186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223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67B89A3-86B1-4C22-902E-293FB84AB049}"/>
              </a:ext>
            </a:extLst>
          </p:cNvPr>
          <p:cNvSpPr/>
          <p:nvPr/>
        </p:nvSpPr>
        <p:spPr>
          <a:xfrm>
            <a:off x="10899449" y="1105244"/>
            <a:ext cx="765963" cy="11758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7" name="Picture 5">
            <a:extLst>
              <a:ext uri="{FF2B5EF4-FFF2-40B4-BE49-F238E27FC236}">
                <a16:creationId xmlns:a16="http://schemas.microsoft.com/office/drawing/2014/main" id="{116F3A0D-3A0E-4179-AAEA-030DF28C8B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75" y="278456"/>
            <a:ext cx="1555346" cy="354220"/>
          </a:xfrm>
          <a:prstGeom prst="rect">
            <a:avLst/>
          </a:prstGeom>
        </p:spPr>
      </p:pic>
      <p:pic>
        <p:nvPicPr>
          <p:cNvPr id="14" name="Slika 4">
            <a:extLst>
              <a:ext uri="{FF2B5EF4-FFF2-40B4-BE49-F238E27FC236}">
                <a16:creationId xmlns:a16="http://schemas.microsoft.com/office/drawing/2014/main" id="{1E469A9C-B95B-4F7A-BC14-6597B49B37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91271" y="4617112"/>
            <a:ext cx="1508178" cy="1568023"/>
          </a:xfrm>
          <a:prstGeom prst="rect">
            <a:avLst/>
          </a:prstGeom>
        </p:spPr>
      </p:pic>
      <p:sp>
        <p:nvSpPr>
          <p:cNvPr id="20" name="TekstniOkvir 19">
            <a:extLst>
              <a:ext uri="{FF2B5EF4-FFF2-40B4-BE49-F238E27FC236}">
                <a16:creationId xmlns:a16="http://schemas.microsoft.com/office/drawing/2014/main" id="{32D94B5C-BC0C-C303-1EF4-3612830EABD9}"/>
              </a:ext>
            </a:extLst>
          </p:cNvPr>
          <p:cNvSpPr txBox="1"/>
          <p:nvPr/>
        </p:nvSpPr>
        <p:spPr>
          <a:xfrm>
            <a:off x="454513" y="1073258"/>
            <a:ext cx="11282974" cy="52629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hr-HR" sz="2400" b="1" dirty="0">
                <a:solidFill>
                  <a:srgbClr val="1949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TEMATSKI </a:t>
            </a:r>
            <a:r>
              <a:rPr lang="hr-HR" sz="2400" b="1" dirty="0" smtClean="0">
                <a:solidFill>
                  <a:srgbClr val="1949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CILJEVI</a:t>
            </a:r>
          </a:p>
          <a:p>
            <a:endParaRPr lang="hr-HR" sz="2400" b="1" dirty="0">
              <a:solidFill>
                <a:srgbClr val="1949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Blip>
                <a:blip r:embed="rId4"/>
              </a:buBlip>
            </a:pPr>
            <a:r>
              <a:rPr lang="hr-HR" sz="2000" dirty="0">
                <a:solidFill>
                  <a:srgbClr val="19496A"/>
                </a:solidFill>
              </a:rPr>
              <a:t>jačanje institucija, partnerskih vladinih i nevladinih organizacija, posebno na području institucionalnog razvoja, vladavine prava, suzbijanja korupcije, reformskih procesa i ljudskih prava;</a:t>
            </a:r>
          </a:p>
          <a:p>
            <a:pPr marL="342900" indent="-342900">
              <a:buBlip>
                <a:blip r:embed="rId4"/>
              </a:buBlip>
            </a:pPr>
            <a:endParaRPr lang="hr-HR" sz="2000" dirty="0">
              <a:solidFill>
                <a:srgbClr val="19496A"/>
              </a:solidFill>
            </a:endParaRPr>
          </a:p>
          <a:p>
            <a:pPr marL="342900" indent="-342900">
              <a:buBlip>
                <a:blip r:embed="rId4"/>
              </a:buBlip>
            </a:pPr>
            <a:r>
              <a:rPr lang="hr-HR" sz="2000" dirty="0">
                <a:solidFill>
                  <a:srgbClr val="19496A"/>
                </a:solidFill>
              </a:rPr>
              <a:t>jačanje kapaciteta za održivi gospodarski razvoj, zaštitu okoliša i zelenu tranziciju, poticanje povoljnog poslovnog okruženja, jačanje malog i srednjeg poduzetništva;</a:t>
            </a:r>
          </a:p>
          <a:p>
            <a:pPr marL="342900" indent="-342900">
              <a:buBlip>
                <a:blip r:embed="rId4"/>
              </a:buBlip>
            </a:pPr>
            <a:endParaRPr lang="hr-HR" sz="2000" dirty="0">
              <a:solidFill>
                <a:srgbClr val="19496A"/>
              </a:solidFill>
            </a:endParaRPr>
          </a:p>
          <a:p>
            <a:pPr marL="342900" indent="-342900">
              <a:buBlip>
                <a:blip r:embed="rId4"/>
              </a:buBlip>
            </a:pPr>
            <a:r>
              <a:rPr lang="hr-HR" sz="2000" dirty="0">
                <a:solidFill>
                  <a:srgbClr val="19496A"/>
                </a:solidFill>
              </a:rPr>
              <a:t>jačanje uloge žena, ravnopravnost spolova, djece i mladih;</a:t>
            </a:r>
          </a:p>
          <a:p>
            <a:pPr marL="342900" indent="-342900">
              <a:buBlip>
                <a:blip r:embed="rId4"/>
              </a:buBlip>
            </a:pPr>
            <a:endParaRPr lang="hr-HR" sz="2000" dirty="0">
              <a:solidFill>
                <a:srgbClr val="19496A"/>
              </a:solidFill>
            </a:endParaRPr>
          </a:p>
          <a:p>
            <a:pPr marL="342900" indent="-342900">
              <a:buBlip>
                <a:blip r:embed="rId4"/>
              </a:buBlip>
            </a:pPr>
            <a:r>
              <a:rPr lang="hr-HR" sz="2000" dirty="0">
                <a:solidFill>
                  <a:srgbClr val="19496A"/>
                </a:solidFill>
              </a:rPr>
              <a:t>prijenos iskustava iz poslijeratne obnove i demokratske tranzicije,</a:t>
            </a:r>
          </a:p>
          <a:p>
            <a:r>
              <a:rPr lang="hr-HR" sz="2000" dirty="0">
                <a:solidFill>
                  <a:srgbClr val="19496A"/>
                </a:solidFill>
              </a:rPr>
              <a:t>     potpora žrtvama oružanih sukoba; </a:t>
            </a:r>
          </a:p>
          <a:p>
            <a:pPr marL="342900" indent="-342900">
              <a:buBlip>
                <a:blip r:embed="rId4"/>
              </a:buBlip>
            </a:pPr>
            <a:endParaRPr lang="hr-HR" sz="2000" dirty="0">
              <a:solidFill>
                <a:srgbClr val="19496A"/>
              </a:solidFill>
            </a:endParaRPr>
          </a:p>
          <a:p>
            <a:pPr marL="342900" indent="-342900">
              <a:buBlip>
                <a:blip r:embed="rId4"/>
              </a:buBlip>
            </a:pPr>
            <a:r>
              <a:rPr lang="hr-HR" sz="2000" dirty="0">
                <a:solidFill>
                  <a:srgbClr val="19496A"/>
                </a:solidFill>
              </a:rPr>
              <a:t>jačanje poveznice humanitarno-razvojno-mirovnog djelovanja.</a:t>
            </a:r>
          </a:p>
          <a:p>
            <a:endParaRPr lang="hr-HR" sz="2400" dirty="0">
              <a:solidFill>
                <a:srgbClr val="19496A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hr-HR" sz="2400" dirty="0">
              <a:solidFill>
                <a:srgbClr val="19496A"/>
              </a:solidFill>
            </a:endParaRPr>
          </a:p>
        </p:txBody>
      </p:sp>
      <p:pic>
        <p:nvPicPr>
          <p:cNvPr id="15" name="Slika 8">
            <a:extLst>
              <a:ext uri="{FF2B5EF4-FFF2-40B4-BE49-F238E27FC236}">
                <a16:creationId xmlns:a16="http://schemas.microsoft.com/office/drawing/2014/main" id="{43C77E2C-E318-4886-B04A-3E5DB66C62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69371" y="4668548"/>
            <a:ext cx="2222629" cy="231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99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67B89A3-86B1-4C22-902E-293FB84AB049}"/>
              </a:ext>
            </a:extLst>
          </p:cNvPr>
          <p:cNvSpPr/>
          <p:nvPr/>
        </p:nvSpPr>
        <p:spPr>
          <a:xfrm>
            <a:off x="10899449" y="1105244"/>
            <a:ext cx="765963" cy="11758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7" name="Picture 5">
            <a:extLst>
              <a:ext uri="{FF2B5EF4-FFF2-40B4-BE49-F238E27FC236}">
                <a16:creationId xmlns:a16="http://schemas.microsoft.com/office/drawing/2014/main" id="{116F3A0D-3A0E-4179-AAEA-030DF28C8B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75" y="278456"/>
            <a:ext cx="1555346" cy="354220"/>
          </a:xfrm>
          <a:prstGeom prst="rect">
            <a:avLst/>
          </a:prstGeom>
        </p:spPr>
      </p:pic>
      <p:pic>
        <p:nvPicPr>
          <p:cNvPr id="14" name="Slika 4">
            <a:extLst>
              <a:ext uri="{FF2B5EF4-FFF2-40B4-BE49-F238E27FC236}">
                <a16:creationId xmlns:a16="http://schemas.microsoft.com/office/drawing/2014/main" id="{1E469A9C-B95B-4F7A-BC14-6597B49B37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81849" y="4006098"/>
            <a:ext cx="1508178" cy="1568023"/>
          </a:xfrm>
          <a:prstGeom prst="rect">
            <a:avLst/>
          </a:prstGeom>
        </p:spPr>
      </p:pic>
      <p:sp>
        <p:nvSpPr>
          <p:cNvPr id="20" name="TekstniOkvir 19">
            <a:extLst>
              <a:ext uri="{FF2B5EF4-FFF2-40B4-BE49-F238E27FC236}">
                <a16:creationId xmlns:a16="http://schemas.microsoft.com/office/drawing/2014/main" id="{32D94B5C-BC0C-C303-1EF4-3612830EABD9}"/>
              </a:ext>
            </a:extLst>
          </p:cNvPr>
          <p:cNvSpPr txBox="1"/>
          <p:nvPr/>
        </p:nvSpPr>
        <p:spPr>
          <a:xfrm>
            <a:off x="454513" y="1073258"/>
            <a:ext cx="11282974" cy="258532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hr-HR" sz="2400" b="1" dirty="0">
                <a:solidFill>
                  <a:srgbClr val="1949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SEKTORSKI </a:t>
            </a:r>
            <a:r>
              <a:rPr lang="hr-HR" sz="2400" b="1" dirty="0" smtClean="0">
                <a:solidFill>
                  <a:srgbClr val="1949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PRIORITETI</a:t>
            </a:r>
            <a:endParaRPr lang="hr-HR" sz="2400" b="1" dirty="0">
              <a:solidFill>
                <a:srgbClr val="1949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50000"/>
              </a:lnSpc>
              <a:buBlip>
                <a:blip r:embed="rId5"/>
              </a:buBlip>
            </a:pPr>
            <a:r>
              <a:rPr lang="hr-HR" sz="2000" dirty="0">
                <a:solidFill>
                  <a:srgbClr val="19496A"/>
                </a:solidFill>
              </a:rPr>
              <a:t>Mir i sigurnost, razvoj demokratskih institucija</a:t>
            </a:r>
          </a:p>
          <a:p>
            <a:pPr marL="342900" indent="-342900">
              <a:lnSpc>
                <a:spcPct val="150000"/>
              </a:lnSpc>
              <a:buBlip>
                <a:blip r:embed="rId5"/>
              </a:buBlip>
            </a:pPr>
            <a:r>
              <a:rPr lang="hr-HR" sz="2000" dirty="0">
                <a:solidFill>
                  <a:srgbClr val="19496A"/>
                </a:solidFill>
              </a:rPr>
              <a:t>Održivi gospodarski razvoj</a:t>
            </a:r>
          </a:p>
          <a:p>
            <a:pPr marL="342900" indent="-342900">
              <a:lnSpc>
                <a:spcPct val="150000"/>
              </a:lnSpc>
              <a:buBlip>
                <a:blip r:embed="rId5"/>
              </a:buBlip>
            </a:pPr>
            <a:r>
              <a:rPr lang="hr-HR" sz="2000" dirty="0">
                <a:solidFill>
                  <a:srgbClr val="19496A"/>
                </a:solidFill>
              </a:rPr>
              <a:t>Jačanje uloge žena, djeca i mladih</a:t>
            </a:r>
          </a:p>
          <a:p>
            <a:endParaRPr lang="hr-HR" sz="2400" dirty="0">
              <a:solidFill>
                <a:srgbClr val="19496A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hr-HR" sz="2400" dirty="0">
              <a:solidFill>
                <a:srgbClr val="19496A"/>
              </a:solidFill>
            </a:endParaRPr>
          </a:p>
        </p:txBody>
      </p:sp>
      <p:pic>
        <p:nvPicPr>
          <p:cNvPr id="15" name="Slika 8">
            <a:extLst>
              <a:ext uri="{FF2B5EF4-FFF2-40B4-BE49-F238E27FC236}">
                <a16:creationId xmlns:a16="http://schemas.microsoft.com/office/drawing/2014/main" id="{43C77E2C-E318-4886-B04A-3E5DB66C62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88134" y="4579162"/>
            <a:ext cx="2222629" cy="23108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F3D9BA-23F6-4AEA-9190-122DBEDC765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77" y="3668083"/>
            <a:ext cx="1508178" cy="2681521"/>
          </a:xfrm>
          <a:prstGeom prst="rect">
            <a:avLst/>
          </a:prstGeom>
        </p:spPr>
      </p:pic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4134F8A1-38DE-4A56-AD8B-3079DCCB83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0470424"/>
              </p:ext>
            </p:extLst>
          </p:nvPr>
        </p:nvGraphicFramePr>
        <p:xfrm>
          <a:off x="2826589" y="3698312"/>
          <a:ext cx="1804984" cy="255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Acrobat Document" r:id="rId7" imgW="5676567" imgH="8020037" progId="Acrobat.Document.DC">
                  <p:embed/>
                </p:oleObj>
              </mc:Choice>
              <mc:Fallback>
                <p:oleObj name="Acrobat Document" r:id="rId7" imgW="5676567" imgH="8020037" progId="Acrobat.Document.DC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4134F8A1-38DE-4A56-AD8B-3079DCCB83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26589" y="3698312"/>
                        <a:ext cx="1804984" cy="2550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9F871E21-E167-4B93-915D-9E924DD8055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232" y="3668082"/>
            <a:ext cx="3006575" cy="14686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809B1DA-5686-4ABA-A1B4-F4EDC7C73A0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232" y="5307107"/>
            <a:ext cx="1998943" cy="9094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D5CEE33-31CF-4A34-A746-43AA5EBA8165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971" y="5650902"/>
            <a:ext cx="665726" cy="267680"/>
          </a:xfrm>
          <a:prstGeom prst="rect">
            <a:avLst/>
          </a:prstGeom>
        </p:spPr>
      </p:pic>
      <p:pic>
        <p:nvPicPr>
          <p:cNvPr id="18" name="Slika 4">
            <a:extLst>
              <a:ext uri="{FF2B5EF4-FFF2-40B4-BE49-F238E27FC236}">
                <a16:creationId xmlns:a16="http://schemas.microsoft.com/office/drawing/2014/main" id="{111612BC-C487-40FB-B584-8893512B24A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89860" y="220045"/>
            <a:ext cx="820649" cy="85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990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67B89A3-86B1-4C22-902E-293FB84AB049}"/>
              </a:ext>
            </a:extLst>
          </p:cNvPr>
          <p:cNvSpPr/>
          <p:nvPr/>
        </p:nvSpPr>
        <p:spPr>
          <a:xfrm>
            <a:off x="10899449" y="1105244"/>
            <a:ext cx="765963" cy="11758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7" name="Picture 5">
            <a:extLst>
              <a:ext uri="{FF2B5EF4-FFF2-40B4-BE49-F238E27FC236}">
                <a16:creationId xmlns:a16="http://schemas.microsoft.com/office/drawing/2014/main" id="{116F3A0D-3A0E-4179-AAEA-030DF28C8B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75" y="278456"/>
            <a:ext cx="1555346" cy="354220"/>
          </a:xfrm>
          <a:prstGeom prst="rect">
            <a:avLst/>
          </a:prstGeom>
        </p:spPr>
      </p:pic>
      <p:pic>
        <p:nvPicPr>
          <p:cNvPr id="14" name="Slika 4">
            <a:extLst>
              <a:ext uri="{FF2B5EF4-FFF2-40B4-BE49-F238E27FC236}">
                <a16:creationId xmlns:a16="http://schemas.microsoft.com/office/drawing/2014/main" id="{1E469A9C-B95B-4F7A-BC14-6597B49B37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91271" y="4617112"/>
            <a:ext cx="1508178" cy="1568023"/>
          </a:xfrm>
          <a:prstGeom prst="rect">
            <a:avLst/>
          </a:prstGeom>
        </p:spPr>
      </p:pic>
      <p:sp>
        <p:nvSpPr>
          <p:cNvPr id="20" name="TekstniOkvir 19">
            <a:extLst>
              <a:ext uri="{FF2B5EF4-FFF2-40B4-BE49-F238E27FC236}">
                <a16:creationId xmlns:a16="http://schemas.microsoft.com/office/drawing/2014/main" id="{32D94B5C-BC0C-C303-1EF4-3612830EABD9}"/>
              </a:ext>
            </a:extLst>
          </p:cNvPr>
          <p:cNvSpPr txBox="1"/>
          <p:nvPr/>
        </p:nvSpPr>
        <p:spPr>
          <a:xfrm>
            <a:off x="454513" y="1073258"/>
            <a:ext cx="11210899" cy="31085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hr-HR" sz="2400" b="1" dirty="0">
                <a:solidFill>
                  <a:srgbClr val="1949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POSEBNI </a:t>
            </a:r>
            <a:r>
              <a:rPr lang="hr-HR" sz="2400" b="1" dirty="0" smtClean="0">
                <a:solidFill>
                  <a:srgbClr val="1949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CILJEVI</a:t>
            </a:r>
          </a:p>
          <a:p>
            <a:endParaRPr lang="hr-HR" sz="2400" b="1" dirty="0">
              <a:solidFill>
                <a:srgbClr val="1949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Blip>
                <a:blip r:embed="rId4"/>
              </a:buBlip>
            </a:pPr>
            <a:r>
              <a:rPr lang="hr-HR" sz="2000" dirty="0">
                <a:solidFill>
                  <a:srgbClr val="19496A"/>
                </a:solidFill>
              </a:rPr>
              <a:t>osnažiti kapacitete i umrežavanje nacionalnih organizacija civilnog društva u području međunarodne razvojne suradnje; </a:t>
            </a:r>
          </a:p>
          <a:p>
            <a:pPr marL="342900" indent="-342900">
              <a:buBlip>
                <a:blip r:embed="rId4"/>
              </a:buBlip>
            </a:pPr>
            <a:endParaRPr lang="hr-HR" sz="2000" dirty="0">
              <a:solidFill>
                <a:srgbClr val="19496A"/>
              </a:solidFill>
            </a:endParaRPr>
          </a:p>
          <a:p>
            <a:pPr marL="342900" indent="-342900">
              <a:buBlip>
                <a:blip r:embed="rId4"/>
              </a:buBlip>
            </a:pPr>
            <a:r>
              <a:rPr lang="hr-HR" sz="2000" dirty="0">
                <a:solidFill>
                  <a:srgbClr val="19496A"/>
                </a:solidFill>
              </a:rPr>
              <a:t>doprinijeti promicanju prioriteta i vidljivosti Republike Hrvatske na području međunarodne razvojne suradnje.</a:t>
            </a:r>
          </a:p>
          <a:p>
            <a:endParaRPr lang="hr-HR" sz="2400" dirty="0">
              <a:solidFill>
                <a:srgbClr val="19496A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hr-HR" sz="2400" dirty="0">
              <a:solidFill>
                <a:srgbClr val="19496A"/>
              </a:solidFill>
            </a:endParaRPr>
          </a:p>
        </p:txBody>
      </p:sp>
      <p:pic>
        <p:nvPicPr>
          <p:cNvPr id="15" name="Slika 8">
            <a:extLst>
              <a:ext uri="{FF2B5EF4-FFF2-40B4-BE49-F238E27FC236}">
                <a16:creationId xmlns:a16="http://schemas.microsoft.com/office/drawing/2014/main" id="{43C77E2C-E318-4886-B04A-3E5DB66C62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5121" y="4547176"/>
            <a:ext cx="2222629" cy="23108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07B2DA-DE74-4979-97DC-6E69EA318E8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88" y="4076704"/>
            <a:ext cx="3979096" cy="23108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2A6510A-E07A-460C-B4AC-550371801EF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201" y="4089107"/>
            <a:ext cx="3081098" cy="2310824"/>
          </a:xfrm>
          <a:prstGeom prst="rect">
            <a:avLst/>
          </a:prstGeom>
        </p:spPr>
      </p:pic>
      <p:pic>
        <p:nvPicPr>
          <p:cNvPr id="18" name="Slika 4">
            <a:extLst>
              <a:ext uri="{FF2B5EF4-FFF2-40B4-BE49-F238E27FC236}">
                <a16:creationId xmlns:a16="http://schemas.microsoft.com/office/drawing/2014/main" id="{45B76718-F073-4CA3-9197-12D62770E5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19527" y="3394137"/>
            <a:ext cx="1508178" cy="15680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E14F03-5FD7-443C-B106-88F39C85C4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809" y="4076704"/>
            <a:ext cx="3177383" cy="2310824"/>
          </a:xfrm>
          <a:prstGeom prst="rect">
            <a:avLst/>
          </a:prstGeom>
        </p:spPr>
      </p:pic>
      <p:pic>
        <p:nvPicPr>
          <p:cNvPr id="19" name="Slika 4">
            <a:extLst>
              <a:ext uri="{FF2B5EF4-FFF2-40B4-BE49-F238E27FC236}">
                <a16:creationId xmlns:a16="http://schemas.microsoft.com/office/drawing/2014/main" id="{E9DEB76B-B882-4BA0-A2F4-AC66823338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376874"/>
            <a:ext cx="1508178" cy="156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8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213EA7A9-863A-96B8-58CB-5BC7ACCE1C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04743" y="2207138"/>
            <a:ext cx="1031933" cy="107288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8DD9A92F-7D27-DE15-E33B-06DB6C4EB9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5521" y="3141851"/>
            <a:ext cx="1499522" cy="1559024"/>
          </a:xfrm>
          <a:prstGeom prst="rect">
            <a:avLst/>
          </a:prstGeom>
        </p:spPr>
      </p:pic>
      <p:pic>
        <p:nvPicPr>
          <p:cNvPr id="2" name="Picture 9">
            <a:extLst>
              <a:ext uri="{FF2B5EF4-FFF2-40B4-BE49-F238E27FC236}">
                <a16:creationId xmlns:a16="http://schemas.microsoft.com/office/drawing/2014/main" id="{F878A877-BAF4-8D11-D8F1-F1D3D76AEC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46" y="702917"/>
            <a:ext cx="9536199" cy="549084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42487E6A-5A7F-4353-A023-165DFB0857E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75" y="278456"/>
            <a:ext cx="1555346" cy="35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919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413</Words>
  <Application>Microsoft Office PowerPoint</Application>
  <PresentationFormat>Widescreen</PresentationFormat>
  <Paragraphs>68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Iva Petković</dc:creator>
  <cp:lastModifiedBy>Martina Mihovilić Vračarić</cp:lastModifiedBy>
  <cp:revision>13</cp:revision>
  <dcterms:created xsi:type="dcterms:W3CDTF">2024-03-25T10:26:42Z</dcterms:created>
  <dcterms:modified xsi:type="dcterms:W3CDTF">2024-03-26T12:43:54Z</dcterms:modified>
</cp:coreProperties>
</file>